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1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2" r:id="rId6"/>
    <p:sldId id="267" r:id="rId7"/>
    <p:sldId id="268" r:id="rId8"/>
    <p:sldId id="257" r:id="rId9"/>
    <p:sldId id="286" r:id="rId10"/>
    <p:sldId id="265" r:id="rId11"/>
    <p:sldId id="279" r:id="rId12"/>
    <p:sldId id="272" r:id="rId13"/>
    <p:sldId id="278" r:id="rId14"/>
    <p:sldId id="275" r:id="rId15"/>
    <p:sldId id="276" r:id="rId16"/>
    <p:sldId id="277" r:id="rId17"/>
    <p:sldId id="269" r:id="rId18"/>
    <p:sldId id="283" r:id="rId19"/>
    <p:sldId id="280" r:id="rId20"/>
    <p:sldId id="281" r:id="rId21"/>
    <p:sldId id="270" r:id="rId22"/>
    <p:sldId id="284" r:id="rId23"/>
    <p:sldId id="282" r:id="rId24"/>
    <p:sldId id="285" r:id="rId25"/>
    <p:sldId id="287" r:id="rId26"/>
    <p:sldId id="259" r:id="rId27"/>
    <p:sldId id="260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ra O'Neill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3"/>
    <a:srgbClr val="471B36"/>
    <a:srgbClr val="133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4" autoAdjust="0"/>
    <p:restoredTop sz="61379" autoAdjust="0"/>
  </p:normalViewPr>
  <p:slideViewPr>
    <p:cSldViewPr snapToObjects="1">
      <p:cViewPr>
        <p:scale>
          <a:sx n="70" d="100"/>
          <a:sy n="70" d="100"/>
        </p:scale>
        <p:origin x="-3216" y="-120"/>
      </p:cViewPr>
      <p:guideLst>
        <p:guide orient="horz" pos="2607"/>
        <p:guide pos="1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6AC88D7-31B4-4405-ABF1-E10EAE9456A6}" type="datetimeFigureOut">
              <a:rPr lang="en-US"/>
              <a:pPr>
                <a:defRPr/>
              </a:pPr>
              <a:t>4/17/2013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A6EB56-9DDF-4076-B485-480D9209D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2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AC67B06-6F4D-44F5-8427-3982B54918F9}" type="datetimeFigureOut">
              <a:rPr lang="en-US"/>
              <a:pPr>
                <a:defRPr/>
              </a:pPr>
              <a:t>4/17/2013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619582C-7E2E-493D-918E-37553CC53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13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08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19582C-7E2E-493D-918E-37553CC538A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1-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8233" cy="2634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95600"/>
            <a:ext cx="7772400" cy="1241425"/>
          </a:xfrm>
        </p:spPr>
        <p:txBody>
          <a:bodyPr anchor="b">
            <a:normAutofit/>
          </a:bodyPr>
          <a:lstStyle>
            <a:lvl1pPr algn="l">
              <a:defRPr sz="3400" b="1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91000"/>
            <a:ext cx="59436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950" y="6705600"/>
            <a:ext cx="5558368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300" baseline="0" dirty="0" smtClean="0">
                <a:solidFill>
                  <a:srgbClr val="595959"/>
                </a:solidFill>
                <a:latin typeface=""/>
                <a:ea typeface="+mn-ea"/>
                <a:cs typeface=""/>
              </a:rPr>
              <a:t>CONFIDENTIAL – PROPERTY OF MEDASSETS. MedAssets® is a registered trademark of MedAssets, Inc. Copyright MedAssets, 2010. All rights reserved.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696200" y="6019801"/>
            <a:ext cx="1447800" cy="4635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_Divider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14" y="-1459"/>
            <a:ext cx="9147890" cy="686091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 anchor="b" anchorCtr="0">
            <a:normAutofit/>
          </a:bodyPr>
          <a:lstStyle>
            <a:lvl1pPr algn="ctr">
              <a:defRPr sz="3600" b="1">
                <a:solidFill>
                  <a:srgbClr val="294171"/>
                </a:solidFill>
                <a:latin typeface="+mj-lt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85800" y="3302000"/>
            <a:ext cx="7772400" cy="1193800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369050"/>
            <a:ext cx="5884377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MedAssetsTag_x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30825"/>
            <a:ext cx="5943600" cy="152967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7800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254750"/>
            <a:ext cx="5884377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_Powerpoint4-3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599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57200" y="6019801"/>
            <a:ext cx="5562600" cy="20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6667902"/>
            <a:ext cx="25908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300" baseline="0" dirty="0" smtClean="0">
                <a:solidFill>
                  <a:schemeClr val="bg1"/>
                </a:solidFill>
                <a:latin typeface=""/>
                <a:ea typeface="+mn-ea"/>
                <a:cs typeface=""/>
              </a:rPr>
              <a:t>CONFIDENTIAL Property of MedAssets 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 descr="MA_Powerpoint4-3.jp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52400" y="6667902"/>
            <a:ext cx="25908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00" kern="300" baseline="0" dirty="0" smtClean="0">
                <a:solidFill>
                  <a:schemeClr val="bg1"/>
                </a:solidFill>
                <a:latin typeface=""/>
                <a:ea typeface="+mn-ea"/>
                <a:cs typeface=""/>
              </a:rPr>
              <a:t>CONFIDENTIAL Property of MedAssets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Arial"/>
        </a:defRPr>
      </a:lvl1pPr>
    </p:titleStyle>
    <p:bodyStyle>
      <a:lvl1pPr marL="228600" indent="-228600" algn="l" defTabSz="457200" rtl="0" eaLnBrk="1" latinLnBrk="0" hangingPunct="1">
        <a:spcBef>
          <a:spcPts val="1200"/>
        </a:spcBef>
        <a:spcAft>
          <a:spcPts val="0"/>
        </a:spcAft>
        <a:buClr>
          <a:schemeClr val="tx2"/>
        </a:buClr>
        <a:buFont typeface="Arial"/>
        <a:buChar char="•"/>
        <a:defRPr sz="28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600"/>
        </a:spcBef>
        <a:spcAft>
          <a:spcPts val="0"/>
        </a:spcAft>
        <a:buClr>
          <a:schemeClr val="tx2"/>
        </a:buClr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600"/>
        </a:spcBef>
        <a:spcAft>
          <a:spcPts val="0"/>
        </a:spcAft>
        <a:buClr>
          <a:schemeClr val="tx2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ts val="600"/>
        </a:spcBef>
        <a:spcAft>
          <a:spcPts val="0"/>
        </a:spcAft>
        <a:buClr>
          <a:schemeClr val="tx2"/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600"/>
        </a:spcBef>
        <a:spcAft>
          <a:spcPts val="0"/>
        </a:spcAft>
        <a:buClr>
          <a:schemeClr val="tx2"/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Bridging the Communication Gap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Todd Meinershagen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876" y="1828800"/>
            <a:ext cx="5414508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Specify collaboratively as much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876" y="1828800"/>
            <a:ext cx="5414508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Specify collaboratively as much as possible.</a:t>
            </a:r>
            <a:endParaRPr lang="en-US" dirty="0"/>
          </a:p>
        </p:txBody>
      </p:sp>
      <p:sp>
        <p:nvSpPr>
          <p:cNvPr id="3" name="Cloud Callout 2"/>
          <p:cNvSpPr/>
          <p:nvPr/>
        </p:nvSpPr>
        <p:spPr>
          <a:xfrm>
            <a:off x="7099537" y="1328382"/>
            <a:ext cx="1847850" cy="1524000"/>
          </a:xfrm>
          <a:prstGeom prst="cloudCallout">
            <a:avLst>
              <a:gd name="adj1" fmla="val -51853"/>
              <a:gd name="adj2" fmla="val 3742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should it </a:t>
            </a:r>
            <a:r>
              <a:rPr lang="en-US" b="1" u="sng" dirty="0" smtClean="0"/>
              <a:t>DO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876" y="1828800"/>
            <a:ext cx="5414508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Specify collaboratively as much as possible.</a:t>
            </a:r>
            <a:endParaRPr lang="en-US" dirty="0"/>
          </a:p>
        </p:txBody>
      </p:sp>
      <p:sp>
        <p:nvSpPr>
          <p:cNvPr id="3" name="Cloud Callout 2"/>
          <p:cNvSpPr/>
          <p:nvPr/>
        </p:nvSpPr>
        <p:spPr>
          <a:xfrm>
            <a:off x="7099537" y="1328382"/>
            <a:ext cx="1847850" cy="1524000"/>
          </a:xfrm>
          <a:prstGeom prst="cloudCallout">
            <a:avLst>
              <a:gd name="adj1" fmla="val -51853"/>
              <a:gd name="adj2" fmla="val 3742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should it </a:t>
            </a:r>
            <a:r>
              <a:rPr lang="en-US" b="1" u="sng" dirty="0" smtClean="0"/>
              <a:t>DO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457200" y="1326107"/>
            <a:ext cx="1847850" cy="1524000"/>
          </a:xfrm>
          <a:prstGeom prst="cloudCallout">
            <a:avLst>
              <a:gd name="adj1" fmla="val 29390"/>
              <a:gd name="adj2" fmla="val 553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</a:t>
            </a:r>
            <a:r>
              <a:rPr lang="en-US" b="1" u="sng" dirty="0" smtClean="0"/>
              <a:t>MAKE</a:t>
            </a:r>
            <a:r>
              <a:rPr lang="en-US" dirty="0" smtClean="0"/>
              <a:t>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876" y="1828800"/>
            <a:ext cx="5414508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Specify collaboratively as much as possible.</a:t>
            </a:r>
            <a:endParaRPr lang="en-US" dirty="0"/>
          </a:p>
        </p:txBody>
      </p:sp>
      <p:sp>
        <p:nvSpPr>
          <p:cNvPr id="3" name="Cloud Callout 2"/>
          <p:cNvSpPr/>
          <p:nvPr/>
        </p:nvSpPr>
        <p:spPr>
          <a:xfrm>
            <a:off x="7099537" y="1328382"/>
            <a:ext cx="1847850" cy="1524000"/>
          </a:xfrm>
          <a:prstGeom prst="cloudCallout">
            <a:avLst>
              <a:gd name="adj1" fmla="val -51853"/>
              <a:gd name="adj2" fmla="val 3742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should it </a:t>
            </a:r>
            <a:r>
              <a:rPr lang="en-US" b="1" u="sng" dirty="0" smtClean="0"/>
              <a:t>DO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457200" y="1326107"/>
            <a:ext cx="1847850" cy="1524000"/>
          </a:xfrm>
          <a:prstGeom prst="cloudCallout">
            <a:avLst>
              <a:gd name="adj1" fmla="val 29390"/>
              <a:gd name="adj2" fmla="val 5533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</a:t>
            </a:r>
            <a:r>
              <a:rPr lang="en-US" b="1" u="sng" dirty="0" smtClean="0"/>
              <a:t>MAKE</a:t>
            </a:r>
            <a:r>
              <a:rPr lang="en-US" dirty="0" smtClean="0"/>
              <a:t> it?</a:t>
            </a:r>
            <a:endParaRPr lang="en-US" dirty="0"/>
          </a:p>
        </p:txBody>
      </p:sp>
      <p:sp>
        <p:nvSpPr>
          <p:cNvPr id="8" name="Cloud Callout 7"/>
          <p:cNvSpPr/>
          <p:nvPr/>
        </p:nvSpPr>
        <p:spPr>
          <a:xfrm>
            <a:off x="2819400" y="1143000"/>
            <a:ext cx="1847850" cy="1524000"/>
          </a:xfrm>
          <a:prstGeom prst="cloudCallout">
            <a:avLst>
              <a:gd name="adj1" fmla="val 27913"/>
              <a:gd name="adj2" fmla="val 4996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do I </a:t>
            </a:r>
            <a:r>
              <a:rPr lang="en-US" b="1" u="sng" dirty="0" smtClean="0"/>
              <a:t>BREAK</a:t>
            </a:r>
            <a:r>
              <a:rPr lang="en-US" dirty="0" smtClean="0"/>
              <a:t>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to 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Acceptance Criteria:  </a:t>
            </a: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Specification by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Automated Acceptance Testing:  </a:t>
            </a:r>
            <a:r>
              <a:rPr lang="en-US" b="0" dirty="0" err="1" smtClean="0">
                <a:solidFill>
                  <a:srgbClr val="00B050"/>
                </a:solidFill>
              </a:rPr>
              <a:t>SpecFlow</a:t>
            </a:r>
            <a:endParaRPr lang="en-US" b="0" dirty="0" smtClean="0">
              <a:solidFill>
                <a:srgbClr val="00B05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Living Documentation:  </a:t>
            </a: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Relish/Pickles</a:t>
            </a: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1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::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in 2009 and sponsored by </a:t>
            </a:r>
            <a:endParaRPr lang="en-US" dirty="0" smtClean="0"/>
          </a:p>
          <a:p>
            <a:r>
              <a:rPr lang="en-US" dirty="0" smtClean="0"/>
              <a:t>Open source, available via</a:t>
            </a:r>
          </a:p>
          <a:p>
            <a:r>
              <a:rPr lang="en-US" dirty="0" smtClean="0"/>
              <a:t>More info at http://www.specflow.org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6" name="Picture 2" descr="TechTa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133600"/>
            <a:ext cx="1914525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log.appharbor.com/resources/images/nug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66883"/>
            <a:ext cx="1676400" cy="50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pecflow.org/specflownew/cs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4" y="656403"/>
            <a:ext cx="2667000" cy="73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8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228" y="1828800"/>
            <a:ext cx="7611804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   :: Feature-level, not unit-level.</a:t>
            </a:r>
            <a:endParaRPr lang="en-US" dirty="0"/>
          </a:p>
        </p:txBody>
      </p:sp>
      <p:pic>
        <p:nvPicPr>
          <p:cNvPr id="7" name="Picture 6" descr="http://www.specflow.org/specflownew/cs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0" y="654487"/>
            <a:ext cx="2667000" cy="73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70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:: Demo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6" descr="http://www.specflow.org/specflownew/css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21" y="659814"/>
            <a:ext cx="2667000" cy="73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8" y="1752600"/>
            <a:ext cx="6191250" cy="2733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to 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Acceptance Criteria:  </a:t>
            </a: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Specification by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Automated Acceptance Testing:  </a:t>
            </a:r>
            <a:r>
              <a:rPr lang="en-US" b="0" dirty="0" err="1" smtClean="0">
                <a:solidFill>
                  <a:schemeClr val="bg1">
                    <a:lumMod val="85000"/>
                  </a:schemeClr>
                </a:solidFill>
              </a:rPr>
              <a:t>SpecFlow</a:t>
            </a:r>
            <a:endParaRPr lang="en-US" b="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Living Documentation:  </a:t>
            </a:r>
            <a:r>
              <a:rPr lang="en-US" b="0" dirty="0" smtClean="0">
                <a:solidFill>
                  <a:srgbClr val="00B050"/>
                </a:solidFill>
              </a:rPr>
              <a:t>Relish/Pickles</a:t>
            </a:r>
            <a:endParaRPr lang="en-US" b="0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::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service where developers can publish </a:t>
            </a:r>
            <a:r>
              <a:rPr lang="en-US" u="sng" dirty="0" smtClean="0"/>
              <a:t>living documentation</a:t>
            </a:r>
            <a:r>
              <a:rPr lang="en-US" dirty="0" smtClean="0"/>
              <a:t> about the software they’re writing.</a:t>
            </a:r>
          </a:p>
          <a:p>
            <a:r>
              <a:rPr lang="en-US" dirty="0" smtClean="0"/>
              <a:t>Created in Scotland by Matt Wynne who works on Cucumber, the Ruby equivalent of </a:t>
            </a:r>
            <a:r>
              <a:rPr lang="en-US" dirty="0" err="1" smtClean="0"/>
              <a:t>SpecFlow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2" descr="Logo: Rel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5" y="742950"/>
            <a:ext cx="163024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3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4121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667642" y="1162565"/>
            <a:ext cx="4123558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371600" y="476765"/>
            <a:ext cx="0" cy="50292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667642" y="5658365"/>
            <a:ext cx="63246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9870" y="476765"/>
            <a:ext cx="89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What?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79870" y="5167411"/>
            <a:ext cx="73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How?</a:t>
            </a:r>
            <a:endParaRPr lang="en-US" sz="16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1828800" y="1314965"/>
            <a:ext cx="1524000" cy="592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Impact/Goal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11281" y="2161603"/>
            <a:ext cx="1524000" cy="592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Feature/Epic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711017" y="2991365"/>
            <a:ext cx="1524000" cy="5927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 Story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2800" y="5810765"/>
            <a:ext cx="304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(Difficulty Defining Up Front)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721172" y="5810765"/>
            <a:ext cx="73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Easy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391400" y="5810765"/>
            <a:ext cx="687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Hard</a:t>
            </a:r>
            <a:endParaRPr lang="en-US" sz="16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5434209" y="5040325"/>
            <a:ext cx="1524000" cy="5927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Code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91817" y="2286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Requirement Levels</a:t>
            </a:r>
            <a:endParaRPr lang="en-US" sz="2800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562600" y="3753365"/>
            <a:ext cx="0" cy="1286961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791200" y="4236134"/>
            <a:ext cx="27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Reminder for a discussion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-185795" y="2499067"/>
            <a:ext cx="183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(Question)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6039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:: Demo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050" name="Picture 2" descr="Logo: Rel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5" y="742950"/>
            <a:ext cx="163024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8" y="1752600"/>
            <a:ext cx="6191250" cy="2733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122" name="Picture 2" descr="http://talentegg.ca/incubator/wp-content/uploads/2010/11/question-mark-gu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17638"/>
            <a:ext cx="7943702" cy="46482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30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Code For Demos Here: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https://github.com/toddmeinershagen/Demo.SpecByExample.Begin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7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to 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Acceptance Criteria:  </a:t>
            </a:r>
            <a:r>
              <a:rPr lang="en-US" b="0" dirty="0" smtClean="0"/>
              <a:t>Specification by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Automated Acceptance Testing:  </a:t>
            </a:r>
            <a:r>
              <a:rPr lang="en-US" b="0" dirty="0" err="1" smtClean="0"/>
              <a:t>SpecFlow</a:t>
            </a:r>
            <a:endParaRPr lang="en-US" b="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Living Documentation:  </a:t>
            </a:r>
            <a:r>
              <a:rPr lang="en-US" b="0" dirty="0" smtClean="0"/>
              <a:t>Relish/Pickles</a:t>
            </a:r>
            <a:endParaRPr lang="en-US" b="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27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 to 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Acceptance Criteria:  </a:t>
            </a:r>
            <a:r>
              <a:rPr lang="en-US" b="0" dirty="0" smtClean="0">
                <a:solidFill>
                  <a:srgbClr val="00B050"/>
                </a:solidFill>
              </a:rPr>
              <a:t>Specification by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Automated Acceptance Testing:  </a:t>
            </a:r>
            <a:r>
              <a:rPr lang="en-US" b="0" dirty="0" err="1" smtClean="0">
                <a:solidFill>
                  <a:schemeClr val="bg1">
                    <a:lumMod val="85000"/>
                  </a:schemeClr>
                </a:solidFill>
              </a:rPr>
              <a:t>SpecFlow</a:t>
            </a:r>
            <a:endParaRPr lang="en-US" b="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Living Documentation:  </a:t>
            </a: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Relish/Pickles</a:t>
            </a: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2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Traditional requirements are too abstract and take obvious things for granted.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524000"/>
            <a:ext cx="3204772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Traditional requirements are too abstract and take obvious things for granted.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0925" y="2057400"/>
            <a:ext cx="7450859" cy="396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524000"/>
            <a:ext cx="3204772" cy="2133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5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8" y="1828800"/>
            <a:ext cx="7660105" cy="3638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example is better than a list of instructions.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304800" y="1219231"/>
            <a:ext cx="8382000" cy="5181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Examples live everywhere.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693904" y="1972366"/>
            <a:ext cx="1638139" cy="1556266"/>
            <a:chOff x="479946" y="2362200"/>
            <a:chExt cx="1638139" cy="1556266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46" y="2362200"/>
              <a:ext cx="1638139" cy="1152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79946" y="3549134"/>
              <a:ext cx="1607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Product Owner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55497" y="4345629"/>
            <a:ext cx="1840028" cy="1799136"/>
            <a:chOff x="1832139" y="3733800"/>
            <a:chExt cx="1840028" cy="1799136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139" y="3733800"/>
              <a:ext cx="1840028" cy="1383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118085" y="5163604"/>
              <a:ext cx="1151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Developer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84244" y="4419964"/>
            <a:ext cx="1609725" cy="1607057"/>
            <a:chOff x="4605408" y="4138683"/>
            <a:chExt cx="1609725" cy="1607057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408" y="4138683"/>
              <a:ext cx="1609725" cy="1210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035776" y="5376408"/>
              <a:ext cx="748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Tester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16337" y="1660008"/>
            <a:ext cx="1288903" cy="1919068"/>
            <a:chOff x="7257481" y="2202620"/>
            <a:chExt cx="1288903" cy="1919068"/>
          </a:xfrm>
        </p:grpSpPr>
        <p:pic>
          <p:nvPicPr>
            <p:cNvPr id="10" name="Picture 2" descr="http://blog.mozilla.org/metrics/files/2009/07/voice_of_user3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481" y="2202620"/>
              <a:ext cx="1103762" cy="147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452815" y="3752356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Customer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62419" y="3587646"/>
            <a:ext cx="1520737" cy="932009"/>
            <a:chOff x="1176902" y="3987544"/>
            <a:chExt cx="1520737" cy="932009"/>
          </a:xfrm>
        </p:grpSpPr>
        <p:pic>
          <p:nvPicPr>
            <p:cNvPr id="1030" name="Picture 6" descr="http://onlinemanuals.txdot.gov/txdotmanuals/pse/images/3-2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8126" y="3987544"/>
              <a:ext cx="537225" cy="38771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176902" y="4550221"/>
              <a:ext cx="1520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(Specification)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51433" y="5091975"/>
            <a:ext cx="808235" cy="978476"/>
            <a:chOff x="4220063" y="4734887"/>
            <a:chExt cx="808235" cy="978476"/>
          </a:xfrm>
        </p:grpSpPr>
        <p:pic>
          <p:nvPicPr>
            <p:cNvPr id="1028" name="Picture 4" descr="http://blogs.adobe.com/typblography/files/2012/09/SourceCodeSplash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4734887"/>
              <a:ext cx="713962" cy="44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220063" y="5344031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(Code)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40648" y="3115014"/>
            <a:ext cx="1278876" cy="1212878"/>
            <a:chOff x="7032543" y="4009667"/>
            <a:chExt cx="1278876" cy="1212878"/>
          </a:xfrm>
        </p:grpSpPr>
        <p:pic>
          <p:nvPicPr>
            <p:cNvPr id="19" name="Picture 8" descr="http://www.dreamstime.com/stack-of-papers-thumb18212911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9274" y="4009667"/>
              <a:ext cx="945413" cy="827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032543" y="4853213"/>
              <a:ext cx="1278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(Test Cases)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29116" y="1380675"/>
            <a:ext cx="1026435" cy="1331082"/>
            <a:chOff x="3907861" y="1298977"/>
            <a:chExt cx="1026435" cy="1331082"/>
          </a:xfrm>
        </p:grpSpPr>
        <p:pic>
          <p:nvPicPr>
            <p:cNvPr id="1034" name="Picture 10" descr="https://encrypted-tbn3.gstatic.com/images?q=tbn:ANd9GcQBeGjkzXHYZEr-mRH6IYFsage5welWHr0voshNnbT-TP8Y4FPjfA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599" y="1298977"/>
              <a:ext cx="967201" cy="967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907861" y="2260727"/>
              <a:ext cx="1026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(Defects)</a:t>
              </a:r>
              <a:endParaRPr lang="en-US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4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580086" y="6640798"/>
            <a:ext cx="1430564" cy="217202"/>
          </a:xfrm>
        </p:spPr>
        <p:txBody>
          <a:bodyPr/>
          <a:lstStyle/>
          <a:p>
            <a:pPr>
              <a:defRPr/>
            </a:pPr>
            <a:fld id="{22C650FE-3263-4FC9-B046-B06CB877DAC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295400"/>
            <a:ext cx="22352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dirty="0" smtClean="0"/>
              <a:t>Use a consistent, gherkin syntax.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2400" y="1288576"/>
            <a:ext cx="5625990" cy="47312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Assets_PowerPoint_TemplateFile">
  <a:themeElements>
    <a:clrScheme name="Custom 45">
      <a:dk1>
        <a:srgbClr val="000000"/>
      </a:dk1>
      <a:lt1>
        <a:sysClr val="window" lastClr="FFFFFF"/>
      </a:lt1>
      <a:dk2>
        <a:srgbClr val="294171"/>
      </a:dk2>
      <a:lt2>
        <a:srgbClr val="EDEDE6"/>
      </a:lt2>
      <a:accent1>
        <a:srgbClr val="25275E"/>
      </a:accent1>
      <a:accent2>
        <a:srgbClr val="5B2E2D"/>
      </a:accent2>
      <a:accent3>
        <a:srgbClr val="8F887C"/>
      </a:accent3>
      <a:accent4>
        <a:srgbClr val="5CA071"/>
      </a:accent4>
      <a:accent5>
        <a:srgbClr val="71B6BD"/>
      </a:accent5>
      <a:accent6>
        <a:srgbClr val="FFDF66"/>
      </a:accent6>
      <a:hlink>
        <a:srgbClr val="000000"/>
      </a:hlink>
      <a:folHlink>
        <a:srgbClr val="7F92A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EA_x0020_Meetings_x0020_Types xmlns="1ed36b7b-5465-4395-9e5a-b7a5d6e1cb4c">Templates</EA_x0020_Meetings_x0020_Types>
    <EA_x0020_Team xmlns="1ed36b7b-5465-4395-9e5a-b7a5d6e1cb4c">William Beaumont</EA_x0020_Team>
    <Year xmlns="1ed36b7b-5465-4395-9e5a-b7a5d6e1cb4c">2011</Year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A Meetings" ma:contentTypeID="0x0101002674B2A5072CF14EB1327F10B437A9F41003003BFDF9712193E342A6E703ED241D84A6" ma:contentTypeVersion="3" ma:contentTypeDescription="Enterprise Accounts" ma:contentTypeScope="" ma:versionID="b05ef8ccdaf3bf5bd95518f0eca50ac3">
  <xsd:schema xmlns:xsd="http://www.w3.org/2001/XMLSchema" xmlns:p="http://schemas.microsoft.com/office/2006/metadata/properties" xmlns:ns2="1ed36b7b-5465-4395-9e5a-b7a5d6e1cb4c" targetNamespace="http://schemas.microsoft.com/office/2006/metadata/properties" ma:root="true" ma:fieldsID="7e623952018fd7377f03e265f1bb890e" ns2:_="">
    <xsd:import namespace="1ed36b7b-5465-4395-9e5a-b7a5d6e1cb4c"/>
    <xsd:element name="properties">
      <xsd:complexType>
        <xsd:sequence>
          <xsd:element name="documentManagement">
            <xsd:complexType>
              <xsd:all>
                <xsd:element ref="ns2:EA_x0020_Team"/>
                <xsd:element ref="ns2:EA_x0020_Meetings_x0020_Types"/>
                <xsd:element ref="ns2:Year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1ed36b7b-5465-4395-9e5a-b7a5d6e1cb4c" elementFormDefault="qualified">
    <xsd:import namespace="http://schemas.microsoft.com/office/2006/documentManagement/types"/>
    <xsd:element name="EA_x0020_Team" ma:index="8" ma:displayName="EA Team" ma:description="Enterprise Accounts" ma:format="Dropdown" ma:internalName="EA_x0020_Team">
      <xsd:simpleType>
        <xsd:restriction base="dms:Choice">
          <xsd:enumeration value="CHRISTUS Health"/>
          <xsd:enumeration value="Continuum"/>
          <xsd:enumeration value="Kaiser Permanente"/>
          <xsd:enumeration value="Princeton"/>
          <xsd:enumeration value="SCLHS"/>
          <xsd:enumeration value="SLEHS"/>
          <xsd:enumeration value="Tenet"/>
          <xsd:enumeration value="UC Health"/>
          <xsd:enumeration value="UMass"/>
          <xsd:enumeration value="William Beaumont"/>
        </xsd:restriction>
      </xsd:simpleType>
    </xsd:element>
    <xsd:element name="EA_x0020_Meetings_x0020_Types" ma:index="9" ma:displayName="EA Meetings and Presentations Types" ma:description="Enterprise Accounts" ma:format="Dropdown" ma:internalName="EA_x0020_Meetings_x0020_Types">
      <xsd:simpleType>
        <xsd:restriction base="dms:Choice">
          <xsd:enumeration value="Business Reviews"/>
          <xsd:enumeration value="General Presentations"/>
          <xsd:enumeration value="Internal"/>
          <xsd:enumeration value="Region Meetings"/>
          <xsd:enumeration value="Supply Chain Summaries"/>
          <xsd:enumeration value="Templates"/>
        </xsd:restriction>
      </xsd:simpleType>
    </xsd:element>
    <xsd:element name="Year" ma:index="10" nillable="true" ma:displayName="Year" ma:format="Dropdown" ma:internalName="Year">
      <xsd:simpleType>
        <xsd:restriction base="dms:Choice">
          <xsd:enumeration value="2000"/>
          <xsd:enumeration value="2001"/>
          <xsd:enumeration value="2002"/>
          <xsd:enumeration value="2003"/>
          <xsd:enumeration value="2004"/>
          <xsd:enumeration value="2005"/>
          <xsd:enumeration value="2006"/>
          <xsd:enumeration value="2007"/>
          <xsd:enumeration value="2008"/>
          <xsd:enumeration value="2009"/>
          <xsd:enumeration value="2010"/>
          <xsd:enumeration value="2011"/>
          <xsd:enumeration value="2012"/>
          <xsd:enumeration value="2013"/>
          <xsd:enumeration value="2014"/>
          <xsd:enumeration value="2015"/>
          <xsd:enumeration value="2016"/>
          <xsd:enumeration value="2017"/>
          <xsd:enumeration value="2018"/>
          <xsd:enumeration value="2019"/>
          <xsd:enumeration value="2020"/>
          <xsd:enumeration value="Archiv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CF1FB0B7-8E7C-4CF0-9C47-C03AC6941C35}">
  <ds:schemaRefs>
    <ds:schemaRef ds:uri="http://purl.org/dc/dcmitype/"/>
    <ds:schemaRef ds:uri="http://purl.org/dc/terms/"/>
    <ds:schemaRef ds:uri="1ed36b7b-5465-4395-9e5a-b7a5d6e1cb4c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D747170-2992-4248-AF7A-C041E9FFC4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8A2BD-47F2-4F4F-9054-4D9DC207F9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d36b7b-5465-4395-9e5a-b7a5d6e1cb4c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3363</TotalTime>
  <Words>338</Words>
  <Application>Microsoft Office PowerPoint</Application>
  <PresentationFormat>On-screen Show (4:3)</PresentationFormat>
  <Paragraphs>100</Paragraphs>
  <Slides>24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MedAssets_PowerPoint_TemplateFile</vt:lpstr>
      <vt:lpstr>Bridging the Communication Gap</vt:lpstr>
      <vt:lpstr>PowerPoint Presentation</vt:lpstr>
      <vt:lpstr>Items to Discuss</vt:lpstr>
      <vt:lpstr>Items to Discuss</vt:lpstr>
      <vt:lpstr>Traditional requirements are too abstract and take obvious things for granted.</vt:lpstr>
      <vt:lpstr>Traditional requirements are too abstract and take obvious things for granted.</vt:lpstr>
      <vt:lpstr>An example is better than a list of instructions.</vt:lpstr>
      <vt:lpstr>Examples live everywhere.</vt:lpstr>
      <vt:lpstr>Use a consistent, gherkin syntax.</vt:lpstr>
      <vt:lpstr>Specify collaboratively as much as possible.</vt:lpstr>
      <vt:lpstr>Specify collaboratively as much as possible.</vt:lpstr>
      <vt:lpstr>Specify collaboratively as much as possible.</vt:lpstr>
      <vt:lpstr>Specify collaboratively as much as possible.</vt:lpstr>
      <vt:lpstr>Items to Discuss</vt:lpstr>
      <vt:lpstr>                            :: About</vt:lpstr>
      <vt:lpstr>                           :: Feature-level, not unit-level.</vt:lpstr>
      <vt:lpstr>                           :: Demo</vt:lpstr>
      <vt:lpstr>Items to Discuss</vt:lpstr>
      <vt:lpstr>                  :: About</vt:lpstr>
      <vt:lpstr>                  :: Demo</vt:lpstr>
      <vt:lpstr>Questions?</vt:lpstr>
      <vt:lpstr>Find Code For Demos Here:</vt:lpstr>
      <vt:lpstr>PowerPoint Presentation</vt:lpstr>
      <vt:lpstr>PowerPoint Presentation</vt:lpstr>
    </vt:vector>
  </TitlesOfParts>
  <Company>ACCURO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File</dc:title>
  <dc:creator>Tara O'Neill</dc:creator>
  <cp:lastModifiedBy>Meinershagen, Todd</cp:lastModifiedBy>
  <cp:revision>101</cp:revision>
  <cp:lastPrinted>2008-11-20T17:31:17Z</cp:lastPrinted>
  <dcterms:created xsi:type="dcterms:W3CDTF">2010-08-11T21:59:40Z</dcterms:created>
  <dcterms:modified xsi:type="dcterms:W3CDTF">2013-04-17T23:04:35Z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0x0101002674B2A5072CF14EB1327F10B437A9F41003003BFDF9712193E342A6E703ED241D84A6</vt:lpwstr>
  </property>
  <property fmtid="{D5CDD505-2E9C-101B-9397-08002B2CF9AE}" pid="3" name="TemplateUrl">
    <vt:lpwstr/>
  </property>
  <property fmtid="{D5CDD505-2E9C-101B-9397-08002B2CF9AE}" pid="4" name="Order">
    <vt:r8>26100</vt:r8>
  </property>
  <property fmtid="{D5CDD505-2E9C-101B-9397-08002B2CF9AE}" pid="5" name="xd_ProgID">
    <vt:lpwstr/>
  </property>
</Properties>
</file>